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handoutMasterIdLst>
    <p:handoutMasterId r:id="rId25"/>
  </p:handoutMasterIdLst>
  <p:sldIdLst>
    <p:sldId id="256" r:id="rId2"/>
    <p:sldId id="295" r:id="rId3"/>
    <p:sldId id="271" r:id="rId4"/>
    <p:sldId id="291" r:id="rId5"/>
    <p:sldId id="272" r:id="rId6"/>
    <p:sldId id="287" r:id="rId7"/>
    <p:sldId id="292" r:id="rId8"/>
    <p:sldId id="293" r:id="rId9"/>
    <p:sldId id="273" r:id="rId10"/>
    <p:sldId id="276" r:id="rId11"/>
    <p:sldId id="277" r:id="rId12"/>
    <p:sldId id="278" r:id="rId13"/>
    <p:sldId id="288" r:id="rId14"/>
    <p:sldId id="289" r:id="rId15"/>
    <p:sldId id="290" r:id="rId16"/>
    <p:sldId id="310" r:id="rId17"/>
    <p:sldId id="311" r:id="rId18"/>
    <p:sldId id="312" r:id="rId19"/>
    <p:sldId id="313" r:id="rId20"/>
    <p:sldId id="314" r:id="rId21"/>
    <p:sldId id="315" r:id="rId22"/>
    <p:sldId id="279" r:id="rId23"/>
    <p:sldId id="286" r:id="rId24"/>
  </p:sldIdLst>
  <p:sldSz cx="12192000" cy="6858000"/>
  <p:notesSz cx="6888163" cy="10020300"/>
  <p:embeddedFontLst>
    <p:embeddedFont>
      <p:font typeface="Angsana New" pitchFamily="18" charset="-34"/>
      <p:regular r:id="rId26"/>
      <p:bold r:id="rId27"/>
      <p:italic r:id="rId28"/>
      <p:boldItalic r:id="rId29"/>
    </p:embeddedFont>
    <p:embeddedFont>
      <p:font typeface="Anantason ExtraCondensed" charset="-34"/>
      <p:regular r:id="rId30"/>
    </p:embeddedFont>
    <p:embeddedFont>
      <p:font typeface="PSL KandaExtra Pro (กานดาเอ็กซ์" pitchFamily="2" charset="-34"/>
      <p:regular r:id="rId31"/>
      <p:italic r:id="rId32"/>
    </p:embeddedFont>
    <p:embeddedFont>
      <p:font typeface="TH SarabunPSK" pitchFamily="34" charset="-34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  <p:embeddedFont>
      <p:font typeface="Calibri Light" pitchFamily="34" charset="0"/>
      <p:regular r:id="rId41"/>
      <p:italic r:id="rId42"/>
    </p:embeddedFont>
    <p:embeddedFont>
      <p:font typeface="Anantason" charset="-34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Anatole Display SSi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009999"/>
    <a:srgbClr val="FFFFCC"/>
    <a:srgbClr val="8FAADC"/>
    <a:srgbClr val="FFFFFF"/>
    <a:srgbClr val="FFFF9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4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59" cy="502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47" y="1"/>
            <a:ext cx="2984559" cy="502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D0BD-C18E-4710-8483-5314DF7960B5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747"/>
            <a:ext cx="2984559" cy="502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47" y="9517747"/>
            <a:ext cx="2984559" cy="502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FBA80-6DF7-4515-9112-E92585AD61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82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0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00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57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625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6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7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08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2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17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87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75CF-1323-43F8-ABD3-47104AF9CDEB}" type="datetimeFigureOut">
              <a:rPr lang="th-TH" smtClean="0"/>
              <a:t>06/01/64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EC84-4414-4A43-8E9E-9853A83535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86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8359DFF-FFE6-4D7D-B21F-768E2E97C857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5ECF4BB-516E-434E-9A4A-E16EE5D7B564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424271" y="1679375"/>
            <a:ext cx="9613184" cy="134707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462681" y="1653634"/>
            <a:ext cx="1339132" cy="1406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389402" y="1054994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4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86FFE4-0365-49E9-A612-64893B039056}"/>
              </a:ext>
            </a:extLst>
          </p:cNvPr>
          <p:cNvSpPr txBox="1"/>
          <p:nvPr/>
        </p:nvSpPr>
        <p:spPr>
          <a:xfrm>
            <a:off x="2696240" y="1733694"/>
            <a:ext cx="7823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จัดระบบดูแลช่วยเหลือนักเรียนกลุ่มที่มีความพร้อมปานกลาง ความพร้อมน้อย หรือไม่มีความพร้อม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015B70-F8ED-42AE-A9B5-B636E643A8D8}"/>
              </a:ext>
            </a:extLst>
          </p:cNvPr>
          <p:cNvSpPr txBox="1"/>
          <p:nvPr/>
        </p:nvSpPr>
        <p:spPr>
          <a:xfrm>
            <a:off x="11240655" y="676360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429001" y="3277366"/>
            <a:ext cx="9608454" cy="230988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5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82034" y="3729058"/>
            <a:ext cx="2305156" cy="141122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429001" y="2888428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5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35493" y="3278923"/>
            <a:ext cx="7693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มอบหมายครูและบุคลากรทางการศึกษาให้ดูแลรับผิดชอบและพบปะนักเรียน ระดับชั้นอนุบาล - ประถมศึกษา</a:t>
            </a:r>
            <a:endParaRPr lang="en-US" sz="3600" b="1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จัดระบบการเยี่ยมบ้าน และช่วยเหลือการเรียนรู้</a:t>
            </a:r>
            <a:b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ของเด็กประถมศึกษาหรือมัธยมศึกษาแล้วแต่กรณี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134435" y="128921"/>
            <a:ext cx="952536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300" dirty="0"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4400" b="1" spc="300" dirty="0">
                <a:solidFill>
                  <a:srgbClr val="FF9933"/>
                </a:solidFill>
                <a:latin typeface="Anantason" pitchFamily="2" charset="-34"/>
                <a:cs typeface="Anantason" pitchFamily="2" charset="-34"/>
              </a:rPr>
              <a:t>โรงเรียน</a:t>
            </a:r>
            <a:endParaRPr lang="th-TH" sz="4000" b="1" spc="300" dirty="0">
              <a:solidFill>
                <a:srgbClr val="FF9933"/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th-TH" sz="3200" b="1" cap="none" spc="300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การเตรียมความพร้อมของผู้อำนวยการโรงเรียน</a:t>
            </a:r>
            <a:endParaRPr lang="en-US" sz="3200" b="1" cap="none" spc="300" dirty="0">
              <a:ln w="10160">
                <a:noFill/>
                <a:prstDash val="solid"/>
              </a:ln>
              <a:solidFill>
                <a:srgbClr val="0070C0"/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4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EA10ACE-0B6D-4341-8BFA-45D592B5F752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896FE1-7B14-472D-8700-F66BAB68186C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424271" y="1662464"/>
            <a:ext cx="9343457" cy="162041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1322040" y="1769425"/>
            <a:ext cx="1615687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424271" y="1147302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6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1693084"/>
            <a:ext cx="7693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จัดระบบการสื่อสาร วิธีการ วันและเวลา ระหว่างโรงเรียน</a:t>
            </a:r>
            <a:b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กับผู้ปกครอง และนักเรียน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246B82-0BD4-413B-AAA9-6CF8A425B82E}"/>
              </a:ext>
            </a:extLst>
          </p:cNvPr>
          <p:cNvSpPr txBox="1"/>
          <p:nvPr/>
        </p:nvSpPr>
        <p:spPr>
          <a:xfrm>
            <a:off x="11240655" y="676360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xmlns="" id="{AEDB14A7-7CE9-42A1-B26E-260A3DE54209}"/>
              </a:ext>
            </a:extLst>
          </p:cNvPr>
          <p:cNvSpPr/>
          <p:nvPr/>
        </p:nvSpPr>
        <p:spPr>
          <a:xfrm>
            <a:off x="1424271" y="3517703"/>
            <a:ext cx="9343457" cy="1934006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Right Triangle 21">
            <a:extLst>
              <a:ext uri="{FF2B5EF4-FFF2-40B4-BE49-F238E27FC236}">
                <a16:creationId xmlns:a16="http://schemas.microsoft.com/office/drawing/2014/main" xmlns="" id="{DEDCEF48-9C86-429F-9005-71230246EB9F}"/>
              </a:ext>
            </a:extLst>
          </p:cNvPr>
          <p:cNvSpPr/>
          <p:nvPr/>
        </p:nvSpPr>
        <p:spPr>
          <a:xfrm rot="5400000">
            <a:off x="1160514" y="3781461"/>
            <a:ext cx="1934005" cy="1406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xmlns="" id="{596F5A24-8A80-4F66-9BDE-7A80D03E8153}"/>
              </a:ext>
            </a:extLst>
          </p:cNvPr>
          <p:cNvSpPr txBox="1"/>
          <p:nvPr/>
        </p:nvSpPr>
        <p:spPr>
          <a:xfrm>
            <a:off x="2952568" y="3573320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 ติดตาม ดูแล ช่วยเหลือ สนับสนุน ครูและบุคลากรทางการศึกษา ผู้ปกครองและนักเรียน ให้สามารถจัดการเรียนการสอนทางไกลได้อย่างมีประสิทธิภาพ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396898" y="3072884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7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134435" y="128921"/>
            <a:ext cx="952536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300" dirty="0"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4400" b="1" spc="300" dirty="0">
                <a:solidFill>
                  <a:srgbClr val="FF9933"/>
                </a:solidFill>
                <a:latin typeface="Anantason" pitchFamily="2" charset="-34"/>
                <a:cs typeface="Anantason" pitchFamily="2" charset="-34"/>
              </a:rPr>
              <a:t>โรงเรียน</a:t>
            </a:r>
            <a:endParaRPr lang="th-TH" sz="4000" b="1" spc="300" dirty="0">
              <a:solidFill>
                <a:srgbClr val="FF9933"/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th-TH" sz="3200" b="1" cap="none" spc="300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การเตรียมความพร้อมของผู้อำนวยการโรงเรียน</a:t>
            </a:r>
            <a:endParaRPr lang="en-US" sz="3200" b="1" cap="none" spc="300" dirty="0">
              <a:ln w="10160">
                <a:noFill/>
                <a:prstDash val="solid"/>
              </a:ln>
              <a:solidFill>
                <a:srgbClr val="0070C0"/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6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30FEA86-A0EE-48B4-9AFB-D54F3A29BBE9}"/>
              </a:ext>
            </a:extLst>
          </p:cNvPr>
          <p:cNvSpPr/>
          <p:nvPr/>
        </p:nvSpPr>
        <p:spPr>
          <a:xfrm>
            <a:off x="0" y="1384246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6218651-BF38-4918-907C-382227D0F24C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134435" y="128921"/>
            <a:ext cx="952536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300" dirty="0"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4400" b="1" spc="300" dirty="0">
                <a:solidFill>
                  <a:srgbClr val="FF9933"/>
                </a:solidFill>
                <a:latin typeface="Anantason" pitchFamily="2" charset="-34"/>
                <a:cs typeface="Anantason" pitchFamily="2" charset="-34"/>
              </a:rPr>
              <a:t>โรงเรียน</a:t>
            </a:r>
            <a:endParaRPr lang="th-TH" sz="4000" b="1" spc="300" dirty="0">
              <a:solidFill>
                <a:srgbClr val="FF9933"/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th-TH" sz="3200" b="1" cap="none" spc="300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การเตรียมความพร้อมของผู้อำนวยการโรงเรียน</a:t>
            </a:r>
            <a:endParaRPr lang="en-US" sz="3200" b="1" cap="none" spc="300" dirty="0">
              <a:ln w="10160">
                <a:noFill/>
                <a:prstDash val="solid"/>
              </a:ln>
              <a:solidFill>
                <a:srgbClr val="0070C0"/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EDB14A7-7CE9-42A1-B26E-260A3DE54209}"/>
              </a:ext>
            </a:extLst>
          </p:cNvPr>
          <p:cNvSpPr/>
          <p:nvPr/>
        </p:nvSpPr>
        <p:spPr>
          <a:xfrm>
            <a:off x="1507794" y="1700447"/>
            <a:ext cx="9555158" cy="1934006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DEDCEF48-9C86-429F-9005-71230246EB9F}"/>
              </a:ext>
            </a:extLst>
          </p:cNvPr>
          <p:cNvSpPr/>
          <p:nvPr/>
        </p:nvSpPr>
        <p:spPr>
          <a:xfrm rot="5400000">
            <a:off x="1244037" y="1964205"/>
            <a:ext cx="1934005" cy="1406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F5A24-8A80-4F66-9BDE-7A80D03E8153}"/>
              </a:ext>
            </a:extLst>
          </p:cNvPr>
          <p:cNvSpPr txBox="1"/>
          <p:nvPr/>
        </p:nvSpPr>
        <p:spPr>
          <a:xfrm>
            <a:off x="3036091" y="1756064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กำหนดแนวทางหรือมาตรการในการป้องกัน ช่วยเหลือ   ด้านความปลอดภัยสำหรับนักเรียนที่อยู่ในพื้นที่มีความเสี่ยงในด้านต่าง ๆ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80421" y="1255628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8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193542-FA9F-4F61-999F-6F034E4F9662}"/>
              </a:ext>
            </a:extLst>
          </p:cNvPr>
          <p:cNvSpPr txBox="1"/>
          <p:nvPr/>
        </p:nvSpPr>
        <p:spPr>
          <a:xfrm>
            <a:off x="11240655" y="676360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7CF79AD-04BE-4D23-A424-7613CBAC03CE}"/>
              </a:ext>
            </a:extLst>
          </p:cNvPr>
          <p:cNvSpPr/>
          <p:nvPr/>
        </p:nvSpPr>
        <p:spPr>
          <a:xfrm>
            <a:off x="1507794" y="3975979"/>
            <a:ext cx="9555158" cy="134707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xmlns="" id="{20EFD093-F783-4D9B-8267-D8A5EB131A94}"/>
              </a:ext>
            </a:extLst>
          </p:cNvPr>
          <p:cNvSpPr/>
          <p:nvPr/>
        </p:nvSpPr>
        <p:spPr>
          <a:xfrm rot="5400000">
            <a:off x="1555259" y="3928516"/>
            <a:ext cx="1311563" cy="140649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F90F7EF-26C9-4292-9E0D-18483F62B475}"/>
              </a:ext>
            </a:extLst>
          </p:cNvPr>
          <p:cNvSpPr/>
          <p:nvPr/>
        </p:nvSpPr>
        <p:spPr>
          <a:xfrm>
            <a:off x="1613939" y="3490146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9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200881-7378-4C75-9B45-E47F539283DF}"/>
              </a:ext>
            </a:extLst>
          </p:cNvPr>
          <p:cNvSpPr txBox="1"/>
          <p:nvPr/>
        </p:nvSpPr>
        <p:spPr>
          <a:xfrm>
            <a:off x="3036091" y="3997976"/>
            <a:ext cx="7921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รายงานผลการปฏิบัติงาน ให้สำนักงานเขตพื้นที่การศึกษาทราบสัปดาห์ละ 1 </a:t>
            </a:r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หรือทันที กรณีฉุกเฉินหรือมีเหตุจำเป็น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32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ED61EC-197F-4912-8708-1A05981D7BBB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397513" y="1694075"/>
            <a:ext cx="9343457" cy="1347071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805568-5EB1-4F2B-AF81-F0C0E57B0AAA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444978" y="1646612"/>
            <a:ext cx="1311563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413523" y="1092427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1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1CFCC2-DF81-4905-A1FC-AE8B82048752}"/>
              </a:ext>
            </a:extLst>
          </p:cNvPr>
          <p:cNvSpPr txBox="1"/>
          <p:nvPr/>
        </p:nvSpPr>
        <p:spPr>
          <a:xfrm>
            <a:off x="2925810" y="1749692"/>
            <a:ext cx="7705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ประชุมสร้างความเข้าใจ </a:t>
            </a:r>
            <a:r>
              <a:rPr lang="th-TH" sz="3600" b="1" kern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คณะทำงานการขับเคลื่อนฯ และ</a:t>
            </a:r>
            <a:br>
              <a:rPr lang="th-TH" sz="3600" b="1" kern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ผู้ที่มีส่วนเกี่ยวข้อง ถึงแนวทาง และสถานการณ์ปัจจุบัน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EDB14A7-7CE9-42A1-B26E-260A3DE54209}"/>
              </a:ext>
            </a:extLst>
          </p:cNvPr>
          <p:cNvSpPr/>
          <p:nvPr/>
        </p:nvSpPr>
        <p:spPr>
          <a:xfrm>
            <a:off x="1409226" y="3192176"/>
            <a:ext cx="9343457" cy="1347071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DEDCEF48-9C86-429F-9005-71230246EB9F}"/>
              </a:ext>
            </a:extLst>
          </p:cNvPr>
          <p:cNvSpPr/>
          <p:nvPr/>
        </p:nvSpPr>
        <p:spPr>
          <a:xfrm rot="5400000">
            <a:off x="1456691" y="3144713"/>
            <a:ext cx="1311563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13523" y="2695210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2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xmlns="" id="{AEDB14A7-7CE9-42A1-B26E-260A3DE54209}"/>
              </a:ext>
            </a:extLst>
          </p:cNvPr>
          <p:cNvSpPr/>
          <p:nvPr/>
        </p:nvSpPr>
        <p:spPr>
          <a:xfrm>
            <a:off x="1409226" y="4706395"/>
            <a:ext cx="9343457" cy="1735969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DEDCEF48-9C86-429F-9005-71230246EB9F}"/>
              </a:ext>
            </a:extLst>
          </p:cNvPr>
          <p:cNvSpPr/>
          <p:nvPr/>
        </p:nvSpPr>
        <p:spPr>
          <a:xfrm rot="5400000">
            <a:off x="1305390" y="4810232"/>
            <a:ext cx="1735968" cy="1528296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74922" y="4191738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3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F5A24-8A80-4F66-9BDE-7A80D03E8153}"/>
              </a:ext>
            </a:extLst>
          </p:cNvPr>
          <p:cNvSpPr txBox="1"/>
          <p:nvPr/>
        </p:nvSpPr>
        <p:spPr>
          <a:xfrm>
            <a:off x="2998424" y="4836859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 สร้างความเข้าใจและชี้แจงแนวทาง</a:t>
            </a:r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กับโรงเรียนในสังกัด</a:t>
            </a:r>
            <a:b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E63F28-FE34-4205-817B-1165C4430BBE}"/>
              </a:ext>
            </a:extLst>
          </p:cNvPr>
          <p:cNvSpPr txBox="1"/>
          <p:nvPr/>
        </p:nvSpPr>
        <p:spPr>
          <a:xfrm>
            <a:off x="2998424" y="3275232"/>
            <a:ext cx="7632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การประสานความร่วมมือกับเครือข่าย ที่เกี่ยวข้อง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ศบค.จังหวัด  อสม.  อปท. เป็นต้น 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724165" y="473771"/>
            <a:ext cx="1055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spc="300" dirty="0">
                <a:solidFill>
                  <a:schemeClr val="bg1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5400" b="1" spc="300" dirty="0">
                <a:solidFill>
                  <a:srgbClr val="FFFF00"/>
                </a:solidFill>
                <a:latin typeface="Anantason" pitchFamily="2" charset="-34"/>
                <a:cs typeface="Anantason" pitchFamily="2" charset="-34"/>
              </a:rPr>
              <a:t>เขตพื้นที่การศึกษา</a:t>
            </a:r>
            <a:endParaRPr lang="th-TH" sz="4800" b="1" spc="300" dirty="0">
              <a:solidFill>
                <a:srgbClr val="FFFF00"/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9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BFCC273-AAE2-42EF-97A0-9BBCDDC47596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EA53079-7B73-49CF-9788-C5D40EE4064D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357536" y="1821244"/>
            <a:ext cx="9343457" cy="1688552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239355" y="1939426"/>
            <a:ext cx="1744074" cy="1507714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432449" y="1325440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4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xmlns="" id="{AEDB14A7-7CE9-42A1-B26E-260A3DE54209}"/>
              </a:ext>
            </a:extLst>
          </p:cNvPr>
          <p:cNvSpPr/>
          <p:nvPr/>
        </p:nvSpPr>
        <p:spPr>
          <a:xfrm>
            <a:off x="1369249" y="3813204"/>
            <a:ext cx="9343457" cy="1674707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DEDCEF48-9C86-429F-9005-71230246EB9F}"/>
              </a:ext>
            </a:extLst>
          </p:cNvPr>
          <p:cNvSpPr/>
          <p:nvPr/>
        </p:nvSpPr>
        <p:spPr>
          <a:xfrm rot="5400000">
            <a:off x="1296044" y="3886410"/>
            <a:ext cx="1674706" cy="1528296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357535" y="3262241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5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A5DFE2-1801-4973-B9B4-53BF0CAB11FD}"/>
              </a:ext>
            </a:extLst>
          </p:cNvPr>
          <p:cNvSpPr txBox="1"/>
          <p:nvPr/>
        </p:nvSpPr>
        <p:spPr>
          <a:xfrm>
            <a:off x="11240655" y="676360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12CAD-99F7-4ECF-BC2A-8E7EC3ADED48}"/>
              </a:ext>
            </a:extLst>
          </p:cNvPr>
          <p:cNvSpPr txBox="1"/>
          <p:nvPr/>
        </p:nvSpPr>
        <p:spPr>
          <a:xfrm>
            <a:off x="2859393" y="3899808"/>
            <a:ext cx="6714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การนิเทศ ติดตาม และประเมินผลในการจัดการเรียนการสอนทางไกล</a:t>
            </a:r>
            <a:endParaRPr lang="th-TH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F19A9D-CD6B-402D-8A3E-8AA8CE271F54}"/>
              </a:ext>
            </a:extLst>
          </p:cNvPr>
          <p:cNvSpPr txBox="1"/>
          <p:nvPr/>
        </p:nvSpPr>
        <p:spPr>
          <a:xfrm>
            <a:off x="2859393" y="1884583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 ส่งเสริม และให้ความช่วยเหลือโรงเรียน ครู และนักเรียน ที่ขาดแคลน</a:t>
            </a:r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อุปกรณ์ต่างๆ </a:t>
            </a:r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เกี่ยวข้องตามบริบท</a:t>
            </a:r>
            <a:b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cap="none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ที่เหมาะสม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724165" y="473771"/>
            <a:ext cx="1055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spc="300" dirty="0">
                <a:solidFill>
                  <a:schemeClr val="bg1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5400" b="1" spc="300" dirty="0">
                <a:solidFill>
                  <a:srgbClr val="FFFF00"/>
                </a:solidFill>
                <a:latin typeface="Anantason" pitchFamily="2" charset="-34"/>
                <a:cs typeface="Anantason" pitchFamily="2" charset="-34"/>
              </a:rPr>
              <a:t>เขตพื้นที่การศึกษา</a:t>
            </a:r>
            <a:endParaRPr lang="th-TH" sz="4800" b="1" spc="300" dirty="0">
              <a:solidFill>
                <a:srgbClr val="FFFF00"/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671407F-C6D4-47ED-AFDD-AEC4B6566CAE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724165" y="473771"/>
            <a:ext cx="1055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spc="300" dirty="0">
                <a:solidFill>
                  <a:schemeClr val="bg1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5400" b="1" spc="300" dirty="0">
                <a:solidFill>
                  <a:srgbClr val="FFFF00"/>
                </a:solidFill>
                <a:latin typeface="Anantason" pitchFamily="2" charset="-34"/>
                <a:cs typeface="Anantason" pitchFamily="2" charset="-34"/>
              </a:rPr>
              <a:t>เขตพื้นที่การศึกษา</a:t>
            </a:r>
            <a:endParaRPr lang="th-TH" sz="4800" b="1" spc="300" dirty="0">
              <a:solidFill>
                <a:srgbClr val="FFFF00"/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E6AAA4E-96C8-4C3C-BF9C-5E2F2DCBF896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496082" y="1750354"/>
            <a:ext cx="9343457" cy="1640253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379201" y="1867236"/>
            <a:ext cx="1640252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496082" y="1278438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6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C512DD-EB62-4C54-86D5-39074C81DD51}"/>
              </a:ext>
            </a:extLst>
          </p:cNvPr>
          <p:cNvSpPr txBox="1"/>
          <p:nvPr/>
        </p:nvSpPr>
        <p:spPr>
          <a:xfrm>
            <a:off x="11240655" y="676360"/>
            <a:ext cx="845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9ED2CF2-891B-40D3-B58E-5EF85AC7C340}"/>
              </a:ext>
            </a:extLst>
          </p:cNvPr>
          <p:cNvSpPr/>
          <p:nvPr/>
        </p:nvSpPr>
        <p:spPr>
          <a:xfrm>
            <a:off x="1496080" y="3612893"/>
            <a:ext cx="9343457" cy="2530150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A2844287-E030-45F7-AEF2-2A3245A0DCEA}"/>
              </a:ext>
            </a:extLst>
          </p:cNvPr>
          <p:cNvSpPr/>
          <p:nvPr/>
        </p:nvSpPr>
        <p:spPr>
          <a:xfrm rot="5400000">
            <a:off x="934250" y="4174724"/>
            <a:ext cx="2530150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327862D-2D6A-4A87-A319-FAD17FF6AE30}"/>
              </a:ext>
            </a:extLst>
          </p:cNvPr>
          <p:cNvSpPr/>
          <p:nvPr/>
        </p:nvSpPr>
        <p:spPr>
          <a:xfrm>
            <a:off x="1496080" y="3140977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7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7E01DF-7FDD-4320-9DE1-D4BACCB8A427}"/>
              </a:ext>
            </a:extLst>
          </p:cNvPr>
          <p:cNvSpPr txBox="1"/>
          <p:nvPr/>
        </p:nvSpPr>
        <p:spPr>
          <a:xfrm>
            <a:off x="2920886" y="2008616"/>
            <a:ext cx="8041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 ติดตาม ดูแล ช่วยเหลือสนับสนุน และแก้ปัญหาให้โรงเรียนในกรณีที่นักเรียนไม่มีความพร้อมในการเรียนทางไกล</a:t>
            </a:r>
            <a:endParaRPr lang="th-TH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8748BD-0EEB-48AF-BB5F-0523F9A852A8}"/>
              </a:ext>
            </a:extLst>
          </p:cNvPr>
          <p:cNvSpPr txBox="1"/>
          <p:nvPr/>
        </p:nvSpPr>
        <p:spPr>
          <a:xfrm>
            <a:off x="2920886" y="4089434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รายงานผลการปฏิบัติงาน ให้สำนักงานคณะกรรมการการศึกษาขั้นพื้นฐานทราบ </a:t>
            </a: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เดือนละ 2 </a:t>
            </a:r>
            <a: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</a:t>
            </a: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หรือทันที </a:t>
            </a:r>
            <a: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กรณี</a:t>
            </a: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ฉุกเฉินหรือมีเหตุจำเป็น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84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671407F-C6D4-47ED-AFDD-AEC4B6566CAE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0" y="473771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รูปแบบการจัดการศึกษา อนุบาล–ม.</a:t>
            </a:r>
            <a:r>
              <a:rPr lang="en-US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โรงเรียนประถมศึกษาและ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ขยายโอกาส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E6AAA4E-96C8-4C3C-BF9C-5E2F2DCBF896}"/>
              </a:ext>
            </a:extLst>
          </p:cNvPr>
          <p:cNvSpPr/>
          <p:nvPr/>
        </p:nvSpPr>
        <p:spPr>
          <a:xfrm>
            <a:off x="0" y="1451055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496082" y="1750354"/>
            <a:ext cx="9343457" cy="1640253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379201" y="1867236"/>
            <a:ext cx="1640252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9ED2CF2-891B-40D3-B58E-5EF85AC7C340}"/>
              </a:ext>
            </a:extLst>
          </p:cNvPr>
          <p:cNvSpPr/>
          <p:nvPr/>
        </p:nvSpPr>
        <p:spPr>
          <a:xfrm>
            <a:off x="1496080" y="3612893"/>
            <a:ext cx="9343457" cy="2530150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A2844287-E030-45F7-AEF2-2A3245A0DCEA}"/>
              </a:ext>
            </a:extLst>
          </p:cNvPr>
          <p:cNvSpPr/>
          <p:nvPr/>
        </p:nvSpPr>
        <p:spPr>
          <a:xfrm rot="5400000">
            <a:off x="934250" y="4174724"/>
            <a:ext cx="2530150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7E01DF-7FDD-4320-9DE1-D4BACCB8A427}"/>
              </a:ext>
            </a:extLst>
          </p:cNvPr>
          <p:cNvSpPr txBox="1"/>
          <p:nvPr/>
        </p:nvSpPr>
        <p:spPr>
          <a:xfrm>
            <a:off x="2920886" y="2008616"/>
            <a:ext cx="8041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นักเรียนที่เข้าถึงการเรียนรู้ทางไกลที่บ้านได้ </a:t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ให้เรียนผ่าน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DLTV (On Air)</a:t>
            </a:r>
            <a:endParaRPr lang="th-TH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8748BD-0EEB-48AF-BB5F-0523F9A852A8}"/>
              </a:ext>
            </a:extLst>
          </p:cNvPr>
          <p:cNvSpPr txBox="1"/>
          <p:nvPr/>
        </p:nvSpPr>
        <p:spPr>
          <a:xfrm>
            <a:off x="2920886" y="4089434"/>
            <a:ext cx="7693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นักเรียนที่ไม่สามารถเข้าถึงการเรียนทางไกลได้ </a:t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ให้เรียนในหนังสือ ใบงาน และแบบฝึกหัด (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 hand)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413523" y="1174616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1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40819" y="3171938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2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32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671407F-C6D4-47ED-AFDD-AEC4B6566CAE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724165" y="473771"/>
            <a:ext cx="1039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ม.</a:t>
            </a:r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โรงเรียนมัธยมศึกษา หรือโรงเรียน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E6AAA4E-96C8-4C3C-BF9C-5E2F2DCBF896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9ED2CF2-891B-40D3-B58E-5EF85AC7C340}"/>
              </a:ext>
            </a:extLst>
          </p:cNvPr>
          <p:cNvSpPr/>
          <p:nvPr/>
        </p:nvSpPr>
        <p:spPr>
          <a:xfrm>
            <a:off x="1213692" y="2371874"/>
            <a:ext cx="10148062" cy="2530150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A2844287-E030-45F7-AEF2-2A3245A0DCEA}"/>
              </a:ext>
            </a:extLst>
          </p:cNvPr>
          <p:cNvSpPr/>
          <p:nvPr/>
        </p:nvSpPr>
        <p:spPr>
          <a:xfrm rot="5400000">
            <a:off x="678756" y="2944312"/>
            <a:ext cx="2530150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8748BD-0EEB-48AF-BB5F-0523F9A852A8}"/>
              </a:ext>
            </a:extLst>
          </p:cNvPr>
          <p:cNvSpPr txBox="1"/>
          <p:nvPr/>
        </p:nvSpPr>
        <p:spPr>
          <a:xfrm>
            <a:off x="3068803" y="2382483"/>
            <a:ext cx="7693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จัดการเรียนการสอนแบบ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Online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(สื่อสาร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ทาง)</a:t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VDO Conference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ที่โรงเรียนมีอยู่แล้ว และสามารถเรียนเพิ่มเติมในระบบ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On Demand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Hand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ได้ตามความ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8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671407F-C6D4-47ED-AFDD-AEC4B6566CAE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87DB50-67C7-450F-A809-649E68090BCC}"/>
              </a:ext>
            </a:extLst>
          </p:cNvPr>
          <p:cNvSpPr/>
          <p:nvPr/>
        </p:nvSpPr>
        <p:spPr>
          <a:xfrm>
            <a:off x="724165" y="473771"/>
            <a:ext cx="11085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2800" b="1" spc="300" dirty="0">
                <a:solidFill>
                  <a:schemeClr val="bg1"/>
                </a:solidFill>
                <a:latin typeface="Anantason" pitchFamily="2" charset="-34"/>
                <a:cs typeface="Anantason" pitchFamily="2" charset="-34"/>
              </a:rPr>
              <a:t>การจัดการเรียนการสอนในจังหวัดอื่นนอกเหนือจาก</a:t>
            </a:r>
            <a:r>
              <a:rPr lang="th-TH" sz="2800" b="1" spc="300" dirty="0">
                <a:solidFill>
                  <a:schemeClr val="bg1"/>
                </a:solidFill>
                <a:latin typeface="Anatole Display SSi" panose="02020500000000000000" pitchFamily="18" charset="0"/>
                <a:cs typeface="Anantason" pitchFamily="2" charset="-34"/>
              </a:rPr>
              <a:t> </a:t>
            </a:r>
            <a:r>
              <a:rPr lang="en-US" sz="2800" b="1" spc="300" dirty="0">
                <a:solidFill>
                  <a:schemeClr val="bg1"/>
                </a:solidFill>
                <a:latin typeface="Anatole Display SSi" panose="02020500000000000000" pitchFamily="18" charset="0"/>
                <a:cs typeface="Anantason" pitchFamily="2" charset="-34"/>
              </a:rPr>
              <a:t>28</a:t>
            </a:r>
            <a:r>
              <a:rPr lang="th-TH" sz="2800" b="1" spc="300" dirty="0">
                <a:solidFill>
                  <a:schemeClr val="bg1"/>
                </a:solidFill>
                <a:latin typeface="Anatole Display SSi" panose="02020500000000000000" pitchFamily="18" charset="0"/>
                <a:cs typeface="Anantason" pitchFamily="2" charset="-34"/>
              </a:rPr>
              <a:t> </a:t>
            </a:r>
            <a:r>
              <a:rPr lang="th-TH" sz="2800" b="1" spc="300" dirty="0">
                <a:solidFill>
                  <a:schemeClr val="bg1"/>
                </a:solidFill>
                <a:latin typeface="Anantason" pitchFamily="2" charset="-34"/>
                <a:cs typeface="Anantason" pitchFamily="2" charset="-34"/>
              </a:rPr>
              <a:t>จังหวัด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E6AAA4E-96C8-4C3C-BF9C-5E2F2DCBF896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496082" y="1750354"/>
            <a:ext cx="9343457" cy="1640253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379201" y="1867236"/>
            <a:ext cx="1640252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9ED2CF2-891B-40D3-B58E-5EF85AC7C340}"/>
              </a:ext>
            </a:extLst>
          </p:cNvPr>
          <p:cNvSpPr/>
          <p:nvPr/>
        </p:nvSpPr>
        <p:spPr>
          <a:xfrm>
            <a:off x="1496080" y="3612893"/>
            <a:ext cx="9343457" cy="2530150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A2844287-E030-45F7-AEF2-2A3245A0DCEA}"/>
              </a:ext>
            </a:extLst>
          </p:cNvPr>
          <p:cNvSpPr/>
          <p:nvPr/>
        </p:nvSpPr>
        <p:spPr>
          <a:xfrm rot="5400000">
            <a:off x="934250" y="4174724"/>
            <a:ext cx="2530150" cy="1406491"/>
          </a:xfrm>
          <a:prstGeom prst="rtTriangl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7E01DF-7FDD-4320-9DE1-D4BACCB8A427}"/>
              </a:ext>
            </a:extLst>
          </p:cNvPr>
          <p:cNvSpPr txBox="1"/>
          <p:nvPr/>
        </p:nvSpPr>
        <p:spPr>
          <a:xfrm>
            <a:off x="2920886" y="2008616"/>
            <a:ext cx="8041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เรียนการสอนที่โรงเรียนตามปกติ </a:t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Onsite)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8748BD-0EEB-48AF-BB5F-0523F9A852A8}"/>
              </a:ext>
            </a:extLst>
          </p:cNvPr>
          <p:cNvSpPr txBox="1"/>
          <p:nvPr/>
        </p:nvSpPr>
        <p:spPr>
          <a:xfrm>
            <a:off x="2920886" y="4089434"/>
            <a:ext cx="76933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ในกรณีที่จังหวัดใด ผู้ว่าราชการจังหวัด สั่งให้ปิด</a:t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ให้โรงเรียนถือปฏิบัติตามนั้น และรายงานให้ </a:t>
            </a:r>
            <a:r>
              <a:rPr lang="th-TH" sz="3600" b="1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ทราบ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โดยด่วนต่อไป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80421" y="1255628"/>
            <a:ext cx="83268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1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CE4110BA-C13B-40AD-9492-2A878422DAF9}"/>
              </a:ext>
            </a:extLst>
          </p:cNvPr>
          <p:cNvSpPr/>
          <p:nvPr/>
        </p:nvSpPr>
        <p:spPr>
          <a:xfrm>
            <a:off x="1496811" y="3650297"/>
            <a:ext cx="8326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2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15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ED61EC-197F-4912-8708-1A05981D7BBB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357635" y="3953663"/>
            <a:ext cx="9613183" cy="1132464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805568-5EB1-4F2B-AF81-F0C0E57B0AAA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5" y="1532697"/>
            <a:ext cx="9613183" cy="2272819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24920" y="1961581"/>
            <a:ext cx="2246021" cy="144185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230515" y="1186116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1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168996" y="4142305"/>
            <a:ext cx="1132462" cy="75518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353801" y="3402107"/>
            <a:ext cx="68255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2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1645338"/>
            <a:ext cx="7693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ทีวี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On-Air)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ระบบ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KU Band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(จานทึบ) ช่อง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186-200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เคเบิ้ลทีวี (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Cable TV)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IPTV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4216790"/>
            <a:ext cx="7693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www.dltv.ac.th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4" y="5309428"/>
            <a:ext cx="9613184" cy="134707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1407465" y="5272951"/>
            <a:ext cx="1311563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277334" y="4678526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3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id="{1E1CFCC2-DF81-4905-A1FC-AE8B82048752}"/>
              </a:ext>
            </a:extLst>
          </p:cNvPr>
          <p:cNvSpPr txBox="1"/>
          <p:nvPr/>
        </p:nvSpPr>
        <p:spPr>
          <a:xfrm>
            <a:off x="2686151" y="5380198"/>
            <a:ext cx="84878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DLTV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Phone/Tablet</a:t>
            </a:r>
            <a:endParaRPr lang="en-US" sz="3600" b="1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YouTube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(DLTV 1 Channel – DLTV 15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Channel)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327004" y="327232"/>
            <a:ext cx="7010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ช่องทางการเรียนทางไกล 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DLTV)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34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38200" y="212033"/>
            <a:ext cx="10515600" cy="145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spc="300" dirty="0" err="1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การจัด</a:t>
            </a:r>
            <a:r>
              <a:rPr lang="th-TH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การเรียนการสอนในพื้นที่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6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Anantason ExtraCondensed" pitchFamily="2" charset="-34"/>
                <a:cs typeface="Anantason ExtraCondensed" pitchFamily="2" charset="-34"/>
              </a:rPr>
              <a:t>จังหวัด</a:t>
            </a:r>
            <a:r>
              <a:rPr lang="th-TH" sz="60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 </a:t>
            </a:r>
            <a:endParaRPr lang="th-TH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19438" r="41878" b="7741"/>
          <a:stretch/>
        </p:blipFill>
        <p:spPr>
          <a:xfrm>
            <a:off x="838200" y="1442434"/>
            <a:ext cx="10515599" cy="5254579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xmlns="" id="{966B2E23-3575-4353-8B8C-A86A198CD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65477"/>
            <a:ext cx="12192000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19438" r="41878" b="7741"/>
          <a:stretch/>
        </p:blipFill>
        <p:spPr>
          <a:xfrm>
            <a:off x="582961" y="1065950"/>
            <a:ext cx="11026077" cy="55096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38199" y="-90890"/>
            <a:ext cx="10515600" cy="145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การจัดการเรียนการสอนในพื้นที่ </a:t>
            </a:r>
            <a:r>
              <a:rPr lang="en-US" sz="28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28</a:t>
            </a:r>
            <a:r>
              <a:rPr lang="en-US" sz="36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 </a:t>
            </a:r>
            <a:r>
              <a:rPr lang="th-TH" sz="36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จังหวัด</a:t>
            </a:r>
            <a:endParaRPr lang="th-TH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02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ED61EC-197F-4912-8708-1A05981D7BBB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805568-5EB1-4F2B-AF81-F0C0E57B0AAA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5" y="1532697"/>
            <a:ext cx="9613183" cy="2272819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40237" y="1976899"/>
            <a:ext cx="2246021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1645338"/>
            <a:ext cx="7693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เปิด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 วันที่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ปิด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 วันที่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พฤศจิกายน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327004" y="327232"/>
            <a:ext cx="7010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การปิด-เปิดภาคเรียน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27004" y="4180678"/>
            <a:ext cx="9613183" cy="2272819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09602" y="4602201"/>
            <a:ext cx="2246021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999805" y="4430647"/>
            <a:ext cx="7693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ภาค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เปิด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 วันที่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ปิด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 วันที่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เมษายน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5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ED61EC-197F-4912-8708-1A05981D7BBB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805568-5EB1-4F2B-AF81-F0C0E57B0AAA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5" y="1532697"/>
            <a:ext cx="9613183" cy="2272819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40237" y="1976899"/>
            <a:ext cx="2246021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514600" y="2415768"/>
            <a:ext cx="8326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เริ่มนับตั้งแต่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กรกฎาคม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เมษายน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327003" y="327232"/>
            <a:ext cx="87717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การนับเวลา</a:t>
            </a:r>
            <a:r>
              <a:rPr lang="th-TH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sz="5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นับเวลาเรียนแต่ละวิชา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27004" y="4180678"/>
            <a:ext cx="9613183" cy="2272819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909602" y="4602201"/>
            <a:ext cx="2246021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3147722" y="4439924"/>
            <a:ext cx="7693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ชั่วโมงเรียนจริงที่โรงเรียน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Onsite)</a:t>
            </a:r>
          </a:p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นับชั่วโมงเรียนทางไกล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On-Air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 line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 Hand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 Demand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แล้วแต่กรณี)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75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0AD5AFE-4CF4-4E9C-B0AD-A50A2235EFB1}"/>
              </a:ext>
            </a:extLst>
          </p:cNvPr>
          <p:cNvSpPr/>
          <p:nvPr/>
        </p:nvSpPr>
        <p:spPr>
          <a:xfrm>
            <a:off x="0" y="1308197"/>
            <a:ext cx="12192000" cy="540188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-1" y="274911"/>
            <a:ext cx="12192002" cy="89278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20917" y="198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spc="300" dirty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การประสานความร่วมมือกับเครือข่าย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CE8B728-9AB2-4D47-9A16-EAABBC8F4890}"/>
              </a:ext>
            </a:extLst>
          </p:cNvPr>
          <p:cNvSpPr txBox="1"/>
          <p:nvPr/>
        </p:nvSpPr>
        <p:spPr>
          <a:xfrm>
            <a:off x="7721592" y="3285412"/>
            <a:ext cx="3481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องค์กรปกครองส่วน</a:t>
            </a:r>
            <a:b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 (อปท.)</a:t>
            </a:r>
            <a:endParaRPr lang="th-TH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9CD2D3A-13BF-4FD9-ADD4-7ED55ECD6999}"/>
              </a:ext>
            </a:extLst>
          </p:cNvPr>
          <p:cNvSpPr txBox="1"/>
          <p:nvPr/>
        </p:nvSpPr>
        <p:spPr>
          <a:xfrm>
            <a:off x="1978891" y="1512843"/>
            <a:ext cx="34296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b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สถานศึกษาขั้นพื้นฐาน</a:t>
            </a:r>
            <a:endParaRPr lang="th-TH" sz="4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CD45116-F725-4CFD-A823-B8C886204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8" t="21767" r="78455" b="71167"/>
          <a:stretch/>
        </p:blipFill>
        <p:spPr>
          <a:xfrm>
            <a:off x="-1872990" y="1222080"/>
            <a:ext cx="1623716" cy="1167659"/>
          </a:xfrm>
          <a:prstGeom prst="rect">
            <a:avLst/>
          </a:prstGeom>
        </p:spPr>
      </p:pic>
      <p:cxnSp>
        <p:nvCxnSpPr>
          <p:cNvPr id="2053" name="Straight Connector 2052">
            <a:extLst>
              <a:ext uri="{FF2B5EF4-FFF2-40B4-BE49-F238E27FC236}">
                <a16:creationId xmlns:a16="http://schemas.microsoft.com/office/drawing/2014/main" xmlns="" id="{04B729A5-629D-4780-A1FB-82B82DFE125C}"/>
              </a:ext>
            </a:extLst>
          </p:cNvPr>
          <p:cNvCxnSpPr/>
          <p:nvPr/>
        </p:nvCxnSpPr>
        <p:spPr>
          <a:xfrm flipV="1">
            <a:off x="5867220" y="1333500"/>
            <a:ext cx="0" cy="19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0B4DC7F-E442-48B2-A435-E446FEF18168}"/>
              </a:ext>
            </a:extLst>
          </p:cNvPr>
          <p:cNvSpPr txBox="1"/>
          <p:nvPr/>
        </p:nvSpPr>
        <p:spPr>
          <a:xfrm>
            <a:off x="7701659" y="1512844"/>
            <a:ext cx="4490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การศึกษานอกระบบและ</a:t>
            </a:r>
            <a:b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การศึกษาตามอัธยาศัย (กศน.)</a:t>
            </a:r>
            <a:endParaRPr lang="th-TH" sz="4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A36F25-F73F-46CF-958B-840EC2EBCA63}"/>
              </a:ext>
            </a:extLst>
          </p:cNvPr>
          <p:cNvSpPr txBox="1"/>
          <p:nvPr/>
        </p:nvSpPr>
        <p:spPr>
          <a:xfrm>
            <a:off x="2066969" y="3285412"/>
            <a:ext cx="39242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อาสาสมัครสาธารณสุข</a:t>
            </a:r>
            <a:b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i="0" dirty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ประจำหมู่บ้าน (อสม.)</a:t>
            </a:r>
            <a:endParaRPr lang="th-TH" sz="4000" dirty="0"/>
          </a:p>
        </p:txBody>
      </p:sp>
      <p:pic>
        <p:nvPicPr>
          <p:cNvPr id="14340" name="Picture 4" descr="กศน. สํานักงานส่งเสริมการศึกษานอกระบบและการศึกษาตามอัธยาศัย | LOGO-TH">
            <a:extLst>
              <a:ext uri="{FF2B5EF4-FFF2-40B4-BE49-F238E27FC236}">
                <a16:creationId xmlns:a16="http://schemas.microsoft.com/office/drawing/2014/main" xmlns="" id="{CBAC019D-7E10-4FDC-BEEA-2D9A6465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25" y="1362216"/>
            <a:ext cx="1685926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เตรียมชูร่าง 'พ.ร.บ. อสม.' ยกระดับศักยภาพ อสม.ไทย">
            <a:extLst>
              <a:ext uri="{FF2B5EF4-FFF2-40B4-BE49-F238E27FC236}">
                <a16:creationId xmlns:a16="http://schemas.microsoft.com/office/drawing/2014/main" xmlns="" id="{AC7934BA-2833-4D9E-BC40-7265306D7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r="20250"/>
          <a:stretch/>
        </p:blipFill>
        <p:spPr bwMode="auto">
          <a:xfrm>
            <a:off x="135764" y="3099010"/>
            <a:ext cx="1795441" cy="18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ยุทธศาสตร์การใช้เงินท้องถิ่นเพื่อการพัฒนา | สยามรัฐ">
            <a:extLst>
              <a:ext uri="{FF2B5EF4-FFF2-40B4-BE49-F238E27FC236}">
                <a16:creationId xmlns:a16="http://schemas.microsoft.com/office/drawing/2014/main" xmlns="" id="{107EB6FF-DF47-4333-9D82-DF2234BA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77" y="3191344"/>
            <a:ext cx="1657530" cy="16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xmlns="" id="{899B61C1-395D-448A-98CC-7AEA693F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44" y="5004747"/>
            <a:ext cx="1487487" cy="14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xmlns="" id="{313FDA75-AAA8-470E-9EAF-675B82903449}"/>
              </a:ext>
            </a:extLst>
          </p:cNvPr>
          <p:cNvCxnSpPr/>
          <p:nvPr/>
        </p:nvCxnSpPr>
        <p:spPr>
          <a:xfrm>
            <a:off x="5657850" y="1447800"/>
            <a:ext cx="0" cy="4889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xmlns="" id="{7AF3F2A6-234E-4473-9024-464A605FD8CE}"/>
              </a:ext>
            </a:extLst>
          </p:cNvPr>
          <p:cNvCxnSpPr/>
          <p:nvPr/>
        </p:nvCxnSpPr>
        <p:spPr>
          <a:xfrm>
            <a:off x="291395" y="3067927"/>
            <a:ext cx="1139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" y="1442607"/>
            <a:ext cx="1102220" cy="1575418"/>
          </a:xfrm>
          <a:prstGeom prst="rect">
            <a:avLst/>
          </a:prstGeom>
        </p:spPr>
      </p:pic>
      <p:cxnSp>
        <p:nvCxnSpPr>
          <p:cNvPr id="21" name="Straight Connector 2072">
            <a:extLst>
              <a:ext uri="{FF2B5EF4-FFF2-40B4-BE49-F238E27FC236}">
                <a16:creationId xmlns:a16="http://schemas.microsoft.com/office/drawing/2014/main" xmlns="" id="{7AF3F2A6-234E-4473-9024-464A605FD8CE}"/>
              </a:ext>
            </a:extLst>
          </p:cNvPr>
          <p:cNvCxnSpPr/>
          <p:nvPr/>
        </p:nvCxnSpPr>
        <p:spPr>
          <a:xfrm>
            <a:off x="295878" y="4910618"/>
            <a:ext cx="1139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0">
            <a:extLst>
              <a:ext uri="{FF2B5EF4-FFF2-40B4-BE49-F238E27FC236}">
                <a16:creationId xmlns:a16="http://schemas.microsoft.com/office/drawing/2014/main" xmlns="" id="{4CE8B728-9AB2-4D47-9A16-EAABBC8F4890}"/>
              </a:ext>
            </a:extLst>
          </p:cNvPr>
          <p:cNvSpPr txBox="1"/>
          <p:nvPr/>
        </p:nvSpPr>
        <p:spPr>
          <a:xfrm>
            <a:off x="7745124" y="5378050"/>
            <a:ext cx="3481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 smtClean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ภาคเอกชนที่มีจิตอาสา</a:t>
            </a:r>
            <a:endParaRPr lang="th-TH" sz="4000" dirty="0"/>
          </a:p>
        </p:txBody>
      </p:sp>
      <p:sp>
        <p:nvSpPr>
          <p:cNvPr id="23" name="TextBox 45">
            <a:extLst>
              <a:ext uri="{FF2B5EF4-FFF2-40B4-BE49-F238E27FC236}">
                <a16:creationId xmlns:a16="http://schemas.microsoft.com/office/drawing/2014/main" xmlns="" id="{06A36F25-F73F-46CF-958B-840EC2EBCA63}"/>
              </a:ext>
            </a:extLst>
          </p:cNvPr>
          <p:cNvSpPr txBox="1"/>
          <p:nvPr/>
        </p:nvSpPr>
        <p:spPr>
          <a:xfrm>
            <a:off x="2090501" y="5515563"/>
            <a:ext cx="3924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 smtClean="0">
                <a:solidFill>
                  <a:srgbClr val="40404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ส่วนราชการอื่น</a:t>
            </a:r>
            <a:endParaRPr lang="th-TH" sz="40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7" y="4989837"/>
            <a:ext cx="1676128" cy="16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CEB47A-E855-40D7-AE0D-46AAC0AC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74" y="2506662"/>
            <a:ext cx="8825963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012D70-AFD4-4C07-8B28-52D4AE22353E}"/>
              </a:ext>
            </a:extLst>
          </p:cNvPr>
          <p:cNvSpPr/>
          <p:nvPr/>
        </p:nvSpPr>
        <p:spPr>
          <a:xfrm>
            <a:off x="90152" y="937002"/>
            <a:ext cx="6284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cap="none" spc="600" dirty="0">
                <a:ln w="1016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.. สวัสดี ..</a:t>
            </a:r>
            <a:endParaRPr lang="en-US" sz="9600" b="1" cap="none" spc="600" dirty="0">
              <a:ln w="10160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ntason" pitchFamily="2" charset="-34"/>
              <a:cs typeface="Anantason" pitchFamily="2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7AC0A49-5A85-419C-B165-904315C13187}"/>
              </a:ext>
            </a:extLst>
          </p:cNvPr>
          <p:cNvCxnSpPr/>
          <p:nvPr/>
        </p:nvCxnSpPr>
        <p:spPr>
          <a:xfrm>
            <a:off x="388838" y="3145664"/>
            <a:ext cx="824807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6B2E23-3575-4353-8B8C-A86A198C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xmlns="" id="{EC3EC4D0-6CCC-4E96-9A77-891766E567BC}"/>
              </a:ext>
            </a:extLst>
          </p:cNvPr>
          <p:cNvSpPr txBox="1">
            <a:spLocks/>
          </p:cNvSpPr>
          <p:nvPr/>
        </p:nvSpPr>
        <p:spPr>
          <a:xfrm>
            <a:off x="332782" y="71961"/>
            <a:ext cx="11476388" cy="162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การจัด</a:t>
            </a:r>
            <a:r>
              <a:rPr lang="th-TH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การเรียนการสอน</a:t>
            </a:r>
            <a:r>
              <a:rPr lang="th-TH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/>
            </a:r>
            <a:br>
              <a:rPr lang="th-TH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</a:br>
            <a:r>
              <a:rPr lang="th-TH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ใน</a:t>
            </a:r>
            <a:r>
              <a:rPr lang="th-TH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สถานการณ์</a:t>
            </a:r>
            <a:r>
              <a:rPr lang="th-TH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การแพร่ระบาดของโรคติดเชื้อไวรัสโค</a:t>
            </a:r>
            <a:r>
              <a:rPr lang="th-TH" sz="28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โร</a:t>
            </a:r>
            <a:r>
              <a:rPr lang="th-TH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tason" pitchFamily="2" charset="-34"/>
                <a:cs typeface="Anantason" pitchFamily="2" charset="-34"/>
              </a:rPr>
              <a:t>นา 2019</a:t>
            </a:r>
            <a:endParaRPr lang="th-TH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078780-FE6A-4153-8E26-E6AAA83B5FFC}"/>
              </a:ext>
            </a:extLst>
          </p:cNvPr>
          <p:cNvSpPr/>
          <p:nvPr/>
        </p:nvSpPr>
        <p:spPr>
          <a:xfrm>
            <a:off x="5066399" y="3142531"/>
            <a:ext cx="2148222" cy="30181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54C7D4-99B9-4A14-B962-CD2B1760CFEF}"/>
              </a:ext>
            </a:extLst>
          </p:cNvPr>
          <p:cNvSpPr/>
          <p:nvPr/>
        </p:nvSpPr>
        <p:spPr>
          <a:xfrm>
            <a:off x="2683367" y="3142531"/>
            <a:ext cx="2169747" cy="30181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64995C-99F1-4D57-8A7D-E645E1D2C153}"/>
              </a:ext>
            </a:extLst>
          </p:cNvPr>
          <p:cNvSpPr/>
          <p:nvPr/>
        </p:nvSpPr>
        <p:spPr>
          <a:xfrm>
            <a:off x="282861" y="3142531"/>
            <a:ext cx="2189879" cy="30181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3EC4D0-6CCC-4E96-9A77-891766E5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4" y="83337"/>
            <a:ext cx="11476388" cy="1628281"/>
          </a:xfrm>
        </p:spPr>
        <p:txBody>
          <a:bodyPr>
            <a:normAutofit/>
          </a:bodyPr>
          <a:lstStyle/>
          <a:p>
            <a:pPr algn="ctr"/>
            <a:r>
              <a:rPr lang="th-TH" sz="4000" b="1" spc="300" dirty="0" err="1" smtClean="0">
                <a:latin typeface="Anantason" pitchFamily="2" charset="-34"/>
                <a:cs typeface="Anantason" pitchFamily="2" charset="-34"/>
              </a:rPr>
              <a:t>การจัด</a:t>
            </a:r>
            <a:r>
              <a:rPr lang="th-TH" sz="4000" b="1" spc="300" dirty="0" smtClean="0">
                <a:latin typeface="Anantason" pitchFamily="2" charset="-34"/>
                <a:cs typeface="Anantason" pitchFamily="2" charset="-34"/>
              </a:rPr>
              <a:t>การ</a:t>
            </a:r>
            <a:r>
              <a:rPr lang="th-TH" sz="4000" b="1" spc="300" dirty="0">
                <a:latin typeface="Anantason" pitchFamily="2" charset="-34"/>
                <a:cs typeface="Anantason" pitchFamily="2" charset="-34"/>
              </a:rPr>
              <a:t>เรียนการสอน</a:t>
            </a:r>
            <a:r>
              <a:rPr lang="th-TH" sz="3600" b="1" spc="300" dirty="0">
                <a:latin typeface="Anantason" pitchFamily="2" charset="-34"/>
                <a:cs typeface="Anantason" pitchFamily="2" charset="-34"/>
              </a:rPr>
              <a:t/>
            </a:r>
            <a:br>
              <a:rPr lang="th-TH" sz="3600" b="1" spc="300" dirty="0">
                <a:latin typeface="Anantason" pitchFamily="2" charset="-34"/>
                <a:cs typeface="Anantason" pitchFamily="2" charset="-34"/>
              </a:rPr>
            </a:br>
            <a:r>
              <a:rPr lang="th-TH" sz="2800" b="1" spc="300" dirty="0">
                <a:latin typeface="Anantason" pitchFamily="2" charset="-34"/>
                <a:cs typeface="Anantason" pitchFamily="2" charset="-34"/>
              </a:rPr>
              <a:t>ใน</a:t>
            </a:r>
            <a:r>
              <a:rPr lang="th-TH" sz="3200" b="1" spc="300" dirty="0">
                <a:latin typeface="Anantason" pitchFamily="2" charset="-34"/>
                <a:cs typeface="Anantason" pitchFamily="2" charset="-34"/>
              </a:rPr>
              <a:t>สถานการณ์</a:t>
            </a:r>
            <a:r>
              <a:rPr lang="th-TH" sz="2800" b="1" spc="300" dirty="0">
                <a:latin typeface="Anantason" pitchFamily="2" charset="-34"/>
                <a:cs typeface="Anantason" pitchFamily="2" charset="-34"/>
              </a:rPr>
              <a:t>การแพร่</a:t>
            </a:r>
            <a:r>
              <a:rPr lang="th-TH" sz="2800" b="1" spc="300" dirty="0" smtClean="0">
                <a:latin typeface="Anantason" pitchFamily="2" charset="-34"/>
                <a:cs typeface="Anantason" pitchFamily="2" charset="-34"/>
              </a:rPr>
              <a:t>ระบาดของโรคติดเชื้อไวรัส</a:t>
            </a:r>
            <a:r>
              <a:rPr lang="th-TH" sz="2800" b="1" spc="300" dirty="0">
                <a:latin typeface="Anantason" pitchFamily="2" charset="-34"/>
                <a:cs typeface="Anantason" pitchFamily="2" charset="-34"/>
              </a:rPr>
              <a:t>โคโรนา 2019</a:t>
            </a:r>
            <a:endParaRPr lang="th-TH" sz="3600" b="1" spc="300" dirty="0"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49C1110-28FB-471D-B43D-5ED171ECC576}"/>
              </a:ext>
            </a:extLst>
          </p:cNvPr>
          <p:cNvSpPr/>
          <p:nvPr/>
        </p:nvSpPr>
        <p:spPr>
          <a:xfrm>
            <a:off x="337603" y="1948872"/>
            <a:ext cx="2078182" cy="2078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9EA24DB-14A8-47B2-8632-57FF26D75039}"/>
              </a:ext>
            </a:extLst>
          </p:cNvPr>
          <p:cNvSpPr/>
          <p:nvPr/>
        </p:nvSpPr>
        <p:spPr>
          <a:xfrm>
            <a:off x="2723767" y="1948872"/>
            <a:ext cx="2078182" cy="20781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CC555F7-E349-49A0-8A28-E872D5149FE2}"/>
              </a:ext>
            </a:extLst>
          </p:cNvPr>
          <p:cNvSpPr/>
          <p:nvPr/>
        </p:nvSpPr>
        <p:spPr>
          <a:xfrm>
            <a:off x="5098153" y="1939635"/>
            <a:ext cx="2078182" cy="20781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E798A3-B208-4E7E-8F96-D9F134FCD7CA}"/>
              </a:ext>
            </a:extLst>
          </p:cNvPr>
          <p:cNvSpPr txBox="1"/>
          <p:nvPr/>
        </p:nvSpPr>
        <p:spPr>
          <a:xfrm>
            <a:off x="324725" y="2828604"/>
            <a:ext cx="204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chemeClr val="bg1"/>
                </a:solidFill>
              </a:rPr>
              <a:t>ON-SITE</a:t>
            </a:r>
            <a:endParaRPr lang="th-TH" sz="3600" b="1" spc="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2EE8B7-617D-459E-A189-E3DE3DEAE82B}"/>
              </a:ext>
            </a:extLst>
          </p:cNvPr>
          <p:cNvSpPr txBox="1"/>
          <p:nvPr/>
        </p:nvSpPr>
        <p:spPr>
          <a:xfrm>
            <a:off x="2718771" y="2828604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chemeClr val="bg1"/>
                </a:solidFill>
              </a:rPr>
              <a:t>ON-AIR</a:t>
            </a:r>
            <a:endParaRPr lang="th-TH" sz="3600" b="1" spc="3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A7D3E-3E6D-49A6-B0B5-D579F11E7633}"/>
              </a:ext>
            </a:extLst>
          </p:cNvPr>
          <p:cNvSpPr txBox="1"/>
          <p:nvPr/>
        </p:nvSpPr>
        <p:spPr>
          <a:xfrm>
            <a:off x="5136439" y="2819367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</a:rPr>
              <a:t>ONLINE</a:t>
            </a:r>
            <a:endParaRPr lang="th-TH" sz="3600" b="1" spc="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3CD976-72B1-4AE7-A729-033C5EF3B138}"/>
              </a:ext>
            </a:extLst>
          </p:cNvPr>
          <p:cNvSpPr txBox="1"/>
          <p:nvPr/>
        </p:nvSpPr>
        <p:spPr>
          <a:xfrm>
            <a:off x="986146" y="2044767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>
                <a:solidFill>
                  <a:schemeClr val="bg1"/>
                </a:solidFill>
              </a:rPr>
              <a:t>01</a:t>
            </a:r>
            <a:endParaRPr lang="th-TH" sz="4400" b="1" spc="3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30BD61-2254-4961-BB4D-224A1D6F4AF6}"/>
              </a:ext>
            </a:extLst>
          </p:cNvPr>
          <p:cNvSpPr txBox="1"/>
          <p:nvPr/>
        </p:nvSpPr>
        <p:spPr>
          <a:xfrm>
            <a:off x="3385190" y="2044767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>
                <a:solidFill>
                  <a:schemeClr val="bg1"/>
                </a:solidFill>
              </a:rPr>
              <a:t>02</a:t>
            </a:r>
            <a:endParaRPr lang="th-TH" sz="4400" b="1" spc="3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83325C-863E-4E32-88D2-5D668716CFEC}"/>
              </a:ext>
            </a:extLst>
          </p:cNvPr>
          <p:cNvSpPr txBox="1"/>
          <p:nvPr/>
        </p:nvSpPr>
        <p:spPr>
          <a:xfrm>
            <a:off x="5781216" y="2035530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>
                <a:solidFill>
                  <a:schemeClr val="bg1"/>
                </a:solidFill>
              </a:rPr>
              <a:t>03</a:t>
            </a:r>
            <a:endParaRPr lang="th-TH" sz="4400" b="1" spc="3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29D82B-F4B9-4B92-B19A-E4AD5A884B6F}"/>
              </a:ext>
            </a:extLst>
          </p:cNvPr>
          <p:cNvSpPr txBox="1"/>
          <p:nvPr/>
        </p:nvSpPr>
        <p:spPr>
          <a:xfrm>
            <a:off x="282862" y="4183510"/>
            <a:ext cx="213843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</a:t>
            </a:r>
            <a:b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92A6AB-0C93-48A2-B15B-66F6B25F71CC}"/>
              </a:ext>
            </a:extLst>
          </p:cNvPr>
          <p:cNvSpPr txBox="1"/>
          <p:nvPr/>
        </p:nvSpPr>
        <p:spPr>
          <a:xfrm>
            <a:off x="2718771" y="4183511"/>
            <a:ext cx="213434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เรียนโดย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DLTV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KU-BAND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5977DE-1C56-4D7A-A539-E859A1A9F2BB}"/>
              </a:ext>
            </a:extLst>
          </p:cNvPr>
          <p:cNvSpPr txBox="1"/>
          <p:nvPr/>
        </p:nvSpPr>
        <p:spPr>
          <a:xfrm>
            <a:off x="5066399" y="4183511"/>
            <a:ext cx="21482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เรียนผ่าน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  <a:b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3368150-756A-48F7-86F0-32E5006997EE}"/>
              </a:ext>
            </a:extLst>
          </p:cNvPr>
          <p:cNvCxnSpPr/>
          <p:nvPr/>
        </p:nvCxnSpPr>
        <p:spPr>
          <a:xfrm>
            <a:off x="1092645" y="1551709"/>
            <a:ext cx="10111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>
            <a:extLst>
              <a:ext uri="{FF2B5EF4-FFF2-40B4-BE49-F238E27FC236}">
                <a16:creationId xmlns:a16="http://schemas.microsoft.com/office/drawing/2014/main" xmlns="" id="{F8E4B4DC-3F73-49B9-B1FA-C83C7982AEB2}"/>
              </a:ext>
            </a:extLst>
          </p:cNvPr>
          <p:cNvSpPr/>
          <p:nvPr/>
        </p:nvSpPr>
        <p:spPr>
          <a:xfrm>
            <a:off x="5809673" y="1366982"/>
            <a:ext cx="369454" cy="369454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15C4809B-1BA9-45A0-B926-D8A7EFB98DBB}"/>
              </a:ext>
            </a:extLst>
          </p:cNvPr>
          <p:cNvSpPr/>
          <p:nvPr/>
        </p:nvSpPr>
        <p:spPr>
          <a:xfrm>
            <a:off x="5232864" y="1427624"/>
            <a:ext cx="286887" cy="28688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E6F6176E-EC4A-478E-B51B-5CC75B3150EA}"/>
              </a:ext>
            </a:extLst>
          </p:cNvPr>
          <p:cNvSpPr/>
          <p:nvPr/>
        </p:nvSpPr>
        <p:spPr>
          <a:xfrm>
            <a:off x="6469049" y="1426737"/>
            <a:ext cx="286887" cy="28688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6A078780-FE6A-4153-8E26-E6AAA83B5FFC}"/>
              </a:ext>
            </a:extLst>
          </p:cNvPr>
          <p:cNvSpPr/>
          <p:nvPr/>
        </p:nvSpPr>
        <p:spPr>
          <a:xfrm>
            <a:off x="7395329" y="3153262"/>
            <a:ext cx="2148222" cy="30181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xmlns="" id="{9CC555F7-E349-49A0-8A28-E872D5149FE2}"/>
              </a:ext>
            </a:extLst>
          </p:cNvPr>
          <p:cNvSpPr/>
          <p:nvPr/>
        </p:nvSpPr>
        <p:spPr>
          <a:xfrm>
            <a:off x="7427083" y="1950366"/>
            <a:ext cx="2078182" cy="20781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847A7D3E-3E6D-49A6-B0B5-D579F11E7633}"/>
              </a:ext>
            </a:extLst>
          </p:cNvPr>
          <p:cNvSpPr txBox="1"/>
          <p:nvPr/>
        </p:nvSpPr>
        <p:spPr>
          <a:xfrm>
            <a:off x="7465369" y="2508123"/>
            <a:ext cx="2078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</a:rPr>
              <a:t>ON Demand</a:t>
            </a:r>
            <a:endParaRPr lang="th-TH" sz="3600" b="1" spc="300" dirty="0">
              <a:solidFill>
                <a:schemeClr val="bg1"/>
              </a:solidFill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xmlns="" id="{8B83325C-863E-4E32-88D2-5D668716CFEC}"/>
              </a:ext>
            </a:extLst>
          </p:cNvPr>
          <p:cNvSpPr txBox="1"/>
          <p:nvPr/>
        </p:nvSpPr>
        <p:spPr>
          <a:xfrm>
            <a:off x="8110146" y="2046261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 smtClean="0">
                <a:solidFill>
                  <a:schemeClr val="bg1"/>
                </a:solidFill>
              </a:rPr>
              <a:t>04</a:t>
            </a:r>
            <a:endParaRPr lang="th-TH" sz="4400" b="1" spc="300" dirty="0">
              <a:solidFill>
                <a:schemeClr val="bg1"/>
              </a:solidFill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xmlns="" id="{B35977DE-1C56-4D7A-A539-E859A1A9F2BB}"/>
              </a:ext>
            </a:extLst>
          </p:cNvPr>
          <p:cNvSpPr txBox="1"/>
          <p:nvPr/>
        </p:nvSpPr>
        <p:spPr>
          <a:xfrm>
            <a:off x="7395329" y="4194242"/>
            <a:ext cx="2148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Application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6A078780-FE6A-4153-8E26-E6AAA83B5FFC}"/>
              </a:ext>
            </a:extLst>
          </p:cNvPr>
          <p:cNvSpPr/>
          <p:nvPr/>
        </p:nvSpPr>
        <p:spPr>
          <a:xfrm>
            <a:off x="9724258" y="3153262"/>
            <a:ext cx="2148222" cy="30181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xmlns="" id="{9CC555F7-E349-49A0-8A28-E872D5149FE2}"/>
              </a:ext>
            </a:extLst>
          </p:cNvPr>
          <p:cNvSpPr/>
          <p:nvPr/>
        </p:nvSpPr>
        <p:spPr>
          <a:xfrm>
            <a:off x="9756012" y="1950366"/>
            <a:ext cx="2078182" cy="2078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xmlns="" id="{847A7D3E-3E6D-49A6-B0B5-D579F11E7633}"/>
              </a:ext>
            </a:extLst>
          </p:cNvPr>
          <p:cNvSpPr txBox="1"/>
          <p:nvPr/>
        </p:nvSpPr>
        <p:spPr>
          <a:xfrm>
            <a:off x="9646984" y="2830098"/>
            <a:ext cx="232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chemeClr val="bg1"/>
                </a:solidFill>
              </a:rPr>
              <a:t>ON Hand</a:t>
            </a:r>
            <a:endParaRPr lang="th-TH" sz="3600" b="1" spc="300" dirty="0">
              <a:solidFill>
                <a:schemeClr val="bg1"/>
              </a:solidFill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xmlns="" id="{8B83325C-863E-4E32-88D2-5D668716CFEC}"/>
              </a:ext>
            </a:extLst>
          </p:cNvPr>
          <p:cNvSpPr txBox="1"/>
          <p:nvPr/>
        </p:nvSpPr>
        <p:spPr>
          <a:xfrm>
            <a:off x="10439075" y="2046261"/>
            <a:ext cx="8322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 smtClean="0">
                <a:solidFill>
                  <a:srgbClr val="FFFF00"/>
                </a:solidFill>
              </a:rPr>
              <a:t>05</a:t>
            </a:r>
            <a:endParaRPr lang="th-TH" sz="4400" b="1" spc="300" dirty="0">
              <a:solidFill>
                <a:srgbClr val="FFFF00"/>
              </a:solidFill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xmlns="" id="{B35977DE-1C56-4D7A-A539-E859A1A9F2BB}"/>
              </a:ext>
            </a:extLst>
          </p:cNvPr>
          <p:cNvSpPr txBox="1"/>
          <p:nvPr/>
        </p:nvSpPr>
        <p:spPr>
          <a:xfrm>
            <a:off x="9724258" y="4194242"/>
            <a:ext cx="21482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เรียนที่บ้านโดย</a:t>
            </a:r>
            <a:b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หนังสือเรียน</a:t>
            </a:r>
            <a:b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31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148468-27AC-484E-9D01-2089A17FC4C4}"/>
              </a:ext>
            </a:extLst>
          </p:cNvPr>
          <p:cNvSpPr/>
          <p:nvPr/>
        </p:nvSpPr>
        <p:spPr>
          <a:xfrm>
            <a:off x="1782619" y="2829445"/>
            <a:ext cx="8968508" cy="35198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1" y="612742"/>
            <a:ext cx="12192000" cy="107794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38200" y="662794"/>
            <a:ext cx="10515600" cy="145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ON Site</a:t>
            </a:r>
            <a:r>
              <a:rPr lang="en-US" sz="40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   </a:t>
            </a:r>
            <a:r>
              <a:rPr lang="th-TH" sz="54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เรียนที่โรงเรียน</a:t>
            </a:r>
            <a:endParaRPr lang="th-TH" sz="4000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4822F9-259B-4B61-A92D-A77D4A56A9CE}"/>
              </a:ext>
            </a:extLst>
          </p:cNvPr>
          <p:cNvSpPr txBox="1"/>
          <p:nvPr/>
        </p:nvSpPr>
        <p:spPr>
          <a:xfrm>
            <a:off x="2697117" y="3017700"/>
            <a:ext cx="80540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             และ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เรียนที่โรงเรียนปกติ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แต่ให้มีมาตรการป้องกันการแพร่ระบาดของโรคติดเชื้อไวรัสโค</a:t>
            </a:r>
            <a:r>
              <a:rPr lang="th-TH" sz="4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(Covid-19) </a:t>
            </a: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ตามแนวทางที่ </a:t>
            </a:r>
            <a:r>
              <a:rPr lang="th-TH" sz="4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 กำหนด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173BC67-CAB5-48D4-B5BB-122BF5370C43}"/>
              </a:ext>
            </a:extLst>
          </p:cNvPr>
          <p:cNvSpPr/>
          <p:nvPr/>
        </p:nvSpPr>
        <p:spPr>
          <a:xfrm>
            <a:off x="910138" y="2145219"/>
            <a:ext cx="1744962" cy="17449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00B0F0"/>
              </a:gs>
              <a:gs pos="83000">
                <a:srgbClr val="0070C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6" y="1088845"/>
            <a:ext cx="4518754" cy="1904644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605791" y="2919760"/>
            <a:ext cx="1937298" cy="84441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สีเขียว </a:t>
            </a:r>
            <a:endParaRPr lang="th-TH" sz="4400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812008" y="2947826"/>
            <a:ext cx="1937298" cy="8444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</a:t>
            </a:r>
            <a:endParaRPr lang="th-TH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148468-27AC-484E-9D01-2089A17FC4C4}"/>
              </a:ext>
            </a:extLst>
          </p:cNvPr>
          <p:cNvSpPr/>
          <p:nvPr/>
        </p:nvSpPr>
        <p:spPr>
          <a:xfrm>
            <a:off x="1782618" y="2829446"/>
            <a:ext cx="9344727" cy="29155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1" y="612742"/>
            <a:ext cx="12192000" cy="107794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66459" y="674893"/>
            <a:ext cx="10415434" cy="14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ON AIR</a:t>
            </a:r>
            <a:r>
              <a:rPr lang="en-US" sz="40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  </a:t>
            </a:r>
            <a:r>
              <a:rPr lang="th-TH" sz="54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เรียน</a:t>
            </a:r>
            <a:r>
              <a:rPr lang="th-TH" sz="5400" b="1" spc="300" dirty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ที่</a:t>
            </a:r>
            <a:r>
              <a:rPr lang="th-TH" sz="54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บ้านผ่าน </a:t>
            </a:r>
            <a:r>
              <a:rPr lang="en-US" sz="5400" b="1" spc="300" dirty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DLTV</a:t>
            </a:r>
            <a:endParaRPr lang="th-TH" sz="4000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4822F9-259B-4B61-A92D-A77D4A56A9CE}"/>
              </a:ext>
            </a:extLst>
          </p:cNvPr>
          <p:cNvSpPr txBox="1"/>
          <p:nvPr/>
        </p:nvSpPr>
        <p:spPr>
          <a:xfrm>
            <a:off x="2689572" y="3125348"/>
            <a:ext cx="84377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  </a:t>
            </a:r>
            <a:r>
              <a:rPr lang="th-TH" sz="4800" b="1" dirty="0" smtClean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ที่มีความเสี่ยงสูง</a:t>
            </a:r>
            <a:b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Satellite (TV)</a:t>
            </a:r>
          </a:p>
          <a:p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(เหมาะสำหรับ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ระดับอนุบาล 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4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173BC67-CAB5-48D4-B5BB-122BF5370C43}"/>
              </a:ext>
            </a:extLst>
          </p:cNvPr>
          <p:cNvSpPr/>
          <p:nvPr/>
        </p:nvSpPr>
        <p:spPr>
          <a:xfrm>
            <a:off x="952155" y="2201827"/>
            <a:ext cx="1744962" cy="17449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00B0F0"/>
              </a:gs>
              <a:gs pos="83000">
                <a:srgbClr val="0070C0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FC2BBAA-FB2E-43A7-96BD-B9DEDDD52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9" y="2448592"/>
            <a:ext cx="1490463" cy="1490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CFDDA-27EB-469D-9756-8B07655E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79" y="3722675"/>
            <a:ext cx="2684714" cy="2022343"/>
          </a:xfrm>
          <a:prstGeom prst="rect">
            <a:avLst/>
          </a:prstGeom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4150565" y="3030780"/>
            <a:ext cx="1430660" cy="676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526816" y="3058846"/>
            <a:ext cx="1430660" cy="67608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</a:t>
            </a:r>
            <a:endParaRPr lang="th-TH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148468-27AC-484E-9D01-2089A17FC4C4}"/>
              </a:ext>
            </a:extLst>
          </p:cNvPr>
          <p:cNvSpPr/>
          <p:nvPr/>
        </p:nvSpPr>
        <p:spPr>
          <a:xfrm>
            <a:off x="1441873" y="2532220"/>
            <a:ext cx="9646837" cy="371403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1" y="612742"/>
            <a:ext cx="12192000" cy="107794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55482" y="409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en-US" sz="62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ONLINE</a:t>
            </a:r>
            <a:r>
              <a:rPr lang="en-US" sz="60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 </a:t>
            </a:r>
            <a:r>
              <a:rPr lang="th-TH" sz="60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เรียน</a:t>
            </a:r>
            <a:r>
              <a:rPr lang="th-TH" sz="6000" b="1" spc="300" dirty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ผ่าน</a:t>
            </a:r>
            <a:r>
              <a:rPr lang="th-TH" sz="60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อินเทอร์เน็ต</a:t>
            </a:r>
            <a:endParaRPr lang="th-TH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4822F9-259B-4B61-A92D-A77D4A56A9CE}"/>
              </a:ext>
            </a:extLst>
          </p:cNvPr>
          <p:cNvSpPr txBox="1"/>
          <p:nvPr/>
        </p:nvSpPr>
        <p:spPr>
          <a:xfrm>
            <a:off x="2446986" y="2676976"/>
            <a:ext cx="843566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  </a:t>
            </a:r>
            <a:r>
              <a:rPr lang="th-TH" sz="48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ที่มีความเสี่ยงสูง</a:t>
            </a:r>
            <a:b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ด้วยระบบ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Video Conference  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 โดย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โรงเรียนดำเนินการจัดการเรียนการสอน</a:t>
            </a:r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เอง</a:t>
            </a:r>
            <a:b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(เหมาะสำหรับระดับมัธยมศึกษา</a:t>
            </a:r>
            <a:r>
              <a:rPr 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FDDE043-631F-403E-93D7-915D6493814E}"/>
              </a:ext>
            </a:extLst>
          </p:cNvPr>
          <p:cNvSpPr/>
          <p:nvPr/>
        </p:nvSpPr>
        <p:spPr>
          <a:xfrm>
            <a:off x="1020392" y="1890859"/>
            <a:ext cx="1220531" cy="12205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B2D8CC-B266-418D-87E8-4C4D12175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4" y="1994690"/>
            <a:ext cx="970586" cy="1046202"/>
          </a:xfrm>
          <a:prstGeom prst="rect">
            <a:avLst/>
          </a:prstGeom>
        </p:spPr>
      </p:pic>
      <p:sp>
        <p:nvSpPr>
          <p:cNvPr id="14" name="สี่เหลี่ยมผืนผ้ามุมมน 13"/>
          <p:cNvSpPr/>
          <p:nvPr/>
        </p:nvSpPr>
        <p:spPr>
          <a:xfrm>
            <a:off x="3882346" y="2598093"/>
            <a:ext cx="1430660" cy="676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258597" y="2600401"/>
            <a:ext cx="1430660" cy="67608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</a:t>
            </a:r>
            <a:endParaRPr lang="th-TH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1" y="612742"/>
            <a:ext cx="12192000" cy="107794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326485" y="581798"/>
            <a:ext cx="11573594" cy="1321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ON Demand </a:t>
            </a:r>
            <a:r>
              <a:rPr lang="th-TH" sz="48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เรียนผ่าน </a:t>
            </a:r>
            <a:r>
              <a:rPr lang="en-US" sz="4800" b="1" spc="300" dirty="0" smtClean="0">
                <a:solidFill>
                  <a:srgbClr val="FF0000"/>
                </a:solidFill>
                <a:latin typeface="Anantason" pitchFamily="2" charset="-34"/>
                <a:cs typeface="Anantason" pitchFamily="2" charset="-34"/>
              </a:rPr>
              <a:t>Application</a:t>
            </a:r>
            <a:endParaRPr lang="th-TH" sz="3600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CC8110-A3B1-49B8-9FAB-2666E56E07B7}"/>
              </a:ext>
            </a:extLst>
          </p:cNvPr>
          <p:cNvSpPr/>
          <p:nvPr/>
        </p:nvSpPr>
        <p:spPr>
          <a:xfrm>
            <a:off x="1493949" y="2211007"/>
            <a:ext cx="9594761" cy="420267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0E7AB9-2E53-4D81-8840-1B68444EABC1}"/>
              </a:ext>
            </a:extLst>
          </p:cNvPr>
          <p:cNvSpPr txBox="1"/>
          <p:nvPr/>
        </p:nvSpPr>
        <p:spPr>
          <a:xfrm>
            <a:off x="2165052" y="2404948"/>
            <a:ext cx="90498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  </a:t>
            </a:r>
            <a:r>
              <a:rPr lang="th-TH" sz="48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ที่มีความเสี่ยงสูง</a:t>
            </a:r>
            <a:b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DLTV 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ผ่านช่องทาง ดังนี้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188913">
              <a:buFontTx/>
              <a:buChar char="-"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www.dltv.ac.th</a:t>
            </a:r>
          </a:p>
          <a:p>
            <a:pPr marL="457200" indent="-188913">
              <a:buFontTx/>
              <a:buChar char="-"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</a:p>
          <a:p>
            <a:pPr marL="457200" indent="-188913">
              <a:buFontTx/>
              <a:buChar char="-"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YouTube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(DLTV Channel)</a:t>
            </a:r>
          </a:p>
          <a:p>
            <a:pPr marL="457200" indent="-188913">
              <a:buFontTx/>
              <a:buChar char="-"/>
            </a:pP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(เหมาะสำหรับ</a:t>
            </a: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ระดับอนุบาล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ctr">
              <a:buFontTx/>
              <a:buChar char="-"/>
            </a:pP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3E5FE74-560D-4987-B5E5-AABFAA9A9CF3}"/>
              </a:ext>
            </a:extLst>
          </p:cNvPr>
          <p:cNvSpPr/>
          <p:nvPr/>
        </p:nvSpPr>
        <p:spPr>
          <a:xfrm>
            <a:off x="326484" y="1757999"/>
            <a:ext cx="1749529" cy="17495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6180B5-4B8C-4393-818C-80B500D13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8" y="1945247"/>
            <a:ext cx="1561988" cy="1176615"/>
          </a:xfrm>
          <a:prstGeom prst="rect">
            <a:avLst/>
          </a:prstGeom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3653930" y="2314464"/>
            <a:ext cx="1430660" cy="676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030181" y="2316772"/>
            <a:ext cx="1430660" cy="67608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</a:t>
            </a:r>
            <a:endParaRPr lang="th-TH" sz="5400" dirty="0">
              <a:solidFill>
                <a:schemeClr val="tx1"/>
              </a:solidFill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3088431"/>
            <a:ext cx="2627290" cy="34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CEE7E-01CA-4A27-AA2C-CD55838A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9B748-459A-4682-807D-D456E2738730}"/>
              </a:ext>
            </a:extLst>
          </p:cNvPr>
          <p:cNvSpPr/>
          <p:nvPr/>
        </p:nvSpPr>
        <p:spPr>
          <a:xfrm>
            <a:off x="1" y="612742"/>
            <a:ext cx="12192000" cy="107794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4489B9-F9A9-4D0D-A813-8462313BC5D7}"/>
              </a:ext>
            </a:extLst>
          </p:cNvPr>
          <p:cNvSpPr txBox="1">
            <a:spLocks/>
          </p:cNvSpPr>
          <p:nvPr/>
        </p:nvSpPr>
        <p:spPr>
          <a:xfrm>
            <a:off x="855482" y="368238"/>
            <a:ext cx="10515600" cy="166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en-US" sz="11300" b="1" spc="300" dirty="0" smtClean="0">
                <a:solidFill>
                  <a:schemeClr val="accent5">
                    <a:lumMod val="50000"/>
                  </a:schemeClr>
                </a:solidFill>
                <a:latin typeface="Anantason" pitchFamily="2" charset="-34"/>
                <a:cs typeface="Anantason" pitchFamily="2" charset="-34"/>
              </a:rPr>
              <a:t>ON Hand</a:t>
            </a:r>
            <a:endParaRPr lang="th-TH" sz="11300" spc="300" dirty="0">
              <a:solidFill>
                <a:schemeClr val="accent5">
                  <a:lumMod val="50000"/>
                </a:schemeClr>
              </a:solidFill>
              <a:latin typeface="Anantason" pitchFamily="2" charset="-34"/>
              <a:cs typeface="Anantason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CC8110-A3B1-49B8-9FAB-2666E56E07B7}"/>
              </a:ext>
            </a:extLst>
          </p:cNvPr>
          <p:cNvSpPr/>
          <p:nvPr/>
        </p:nvSpPr>
        <p:spPr>
          <a:xfrm>
            <a:off x="1493949" y="2532220"/>
            <a:ext cx="9594761" cy="40617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0E7AB9-2E53-4D81-8840-1B68444EABC1}"/>
              </a:ext>
            </a:extLst>
          </p:cNvPr>
          <p:cNvSpPr txBox="1"/>
          <p:nvPr/>
        </p:nvSpPr>
        <p:spPr>
          <a:xfrm>
            <a:off x="2165052" y="2675407"/>
            <a:ext cx="873047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  </a:t>
            </a:r>
            <a:r>
              <a:rPr lang="th-TH" sz="4800" b="1" dirty="0">
                <a:solidFill>
                  <a:srgbClr val="FF99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ที่มีความเสี่ยงสูง</a:t>
            </a:r>
            <a:b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สำหรับนักเรียนที่ไม่มีความพร้อมด้านอุปกรณ์การรับชม โดยการนำหนังสือ แบบฝึกหัด ใบงานไปเรียนรู้ที่บ้าน ภายใต้ความช่วยเหลือของผู้ปกครอง และครู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ctr">
              <a:buFontTx/>
              <a:buChar char="-"/>
            </a:pP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3E5FE74-560D-4987-B5E5-AABFAA9A9CF3}"/>
              </a:ext>
            </a:extLst>
          </p:cNvPr>
          <p:cNvSpPr/>
          <p:nvPr/>
        </p:nvSpPr>
        <p:spPr>
          <a:xfrm>
            <a:off x="855482" y="1938305"/>
            <a:ext cx="1220531" cy="12205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634357" y="2594734"/>
            <a:ext cx="1430660" cy="676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 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010608" y="2597042"/>
            <a:ext cx="1430660" cy="67608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สีส้ม</a:t>
            </a:r>
            <a:endParaRPr lang="th-TH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DDD476-CBEC-439D-A068-7F7837FB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ED61EC-197F-4912-8708-1A05981D7BBB}"/>
              </a:ext>
            </a:extLst>
          </p:cNvPr>
          <p:cNvSpPr/>
          <p:nvPr/>
        </p:nvSpPr>
        <p:spPr>
          <a:xfrm>
            <a:off x="0" y="1396463"/>
            <a:ext cx="12192000" cy="5533106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717288-8BBC-4053-9786-16E1218924FF}"/>
              </a:ext>
            </a:extLst>
          </p:cNvPr>
          <p:cNvSpPr/>
          <p:nvPr/>
        </p:nvSpPr>
        <p:spPr>
          <a:xfrm>
            <a:off x="1357635" y="3347455"/>
            <a:ext cx="9613183" cy="1728990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8805568-5EB1-4F2B-AF81-F0C0E57B0AAA}"/>
              </a:ext>
            </a:extLst>
          </p:cNvPr>
          <p:cNvSpPr/>
          <p:nvPr/>
        </p:nvSpPr>
        <p:spPr>
          <a:xfrm>
            <a:off x="0" y="-24434"/>
            <a:ext cx="12192000" cy="1411218"/>
          </a:xfrm>
          <a:prstGeom prst="roundRect">
            <a:avLst>
              <a:gd name="adj" fmla="val 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5" y="1788192"/>
            <a:ext cx="9613183" cy="1349348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1407466" y="1751715"/>
            <a:ext cx="1311563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206545" y="1255733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1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9063782-8ED0-4D76-9AC0-3872C48D4D1E}"/>
              </a:ext>
            </a:extLst>
          </p:cNvPr>
          <p:cNvSpPr/>
          <p:nvPr/>
        </p:nvSpPr>
        <p:spPr>
          <a:xfrm rot="5400000">
            <a:off x="1191546" y="3513544"/>
            <a:ext cx="1738669" cy="14064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5ACC73-4825-4845-BB04-E398F847F8B8}"/>
              </a:ext>
            </a:extLst>
          </p:cNvPr>
          <p:cNvSpPr/>
          <p:nvPr/>
        </p:nvSpPr>
        <p:spPr>
          <a:xfrm>
            <a:off x="1327761" y="2750855"/>
            <a:ext cx="83268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2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1900832"/>
            <a:ext cx="7693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 ชี้แจงทำความเข้าใจกับผู้ปกครองและ</a:t>
            </a:r>
            <a: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 </a:t>
            </a:r>
            <a:b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วิธีที่เหมาะสมภายใต้เงื่อนไขของ </a:t>
            </a:r>
            <a:r>
              <a:rPr lang="th-TH" sz="3600" b="1" dirty="0" err="1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ค. </a:t>
            </a:r>
            <a:r>
              <a:rPr lang="th-TH" sz="3600" b="1" dirty="0" smtClean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8CF66F5-CF42-496E-9CB3-9B6C14A0F890}"/>
              </a:ext>
            </a:extLst>
          </p:cNvPr>
          <p:cNvSpPr txBox="1"/>
          <p:nvPr/>
        </p:nvSpPr>
        <p:spPr>
          <a:xfrm>
            <a:off x="2847405" y="3352159"/>
            <a:ext cx="7693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ประสานความร่วมมือกับหน่วยงาน องค์กรที่เกี่ยวข้อง</a:t>
            </a:r>
          </a:p>
          <a:p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3600" b="1" cap="none" dirty="0" err="1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600" b="1" cap="none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การศึกษาทางไกลที่จะเกิดขึ้น</a:t>
            </a:r>
          </a:p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(ในกรณีที่หยุดเรียนเป็นเวลานาน)</a:t>
            </a:r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xmlns="" id="{8CAA3423-BA7D-4514-886E-19BCAA86863B}"/>
              </a:ext>
            </a:extLst>
          </p:cNvPr>
          <p:cNvSpPr/>
          <p:nvPr/>
        </p:nvSpPr>
        <p:spPr>
          <a:xfrm>
            <a:off x="1357634" y="5309428"/>
            <a:ext cx="9613184" cy="1347071"/>
          </a:xfrm>
          <a:prstGeom prst="roundRect">
            <a:avLst>
              <a:gd name="adj" fmla="val 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Right Triangle 11">
            <a:extLst>
              <a:ext uri="{FF2B5EF4-FFF2-40B4-BE49-F238E27FC236}">
                <a16:creationId xmlns:a16="http://schemas.microsoft.com/office/drawing/2014/main" xmlns="" id="{96E56DC6-15CD-4872-8980-765F5076F868}"/>
              </a:ext>
            </a:extLst>
          </p:cNvPr>
          <p:cNvSpPr/>
          <p:nvPr/>
        </p:nvSpPr>
        <p:spPr>
          <a:xfrm rot="5400000">
            <a:off x="1407465" y="5272951"/>
            <a:ext cx="1311563" cy="14112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532D1CE6-D52E-4636-97DC-FB9716A20A1E}"/>
              </a:ext>
            </a:extLst>
          </p:cNvPr>
          <p:cNvSpPr/>
          <p:nvPr/>
        </p:nvSpPr>
        <p:spPr>
          <a:xfrm>
            <a:off x="1377896" y="4769882"/>
            <a:ext cx="8354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KandaExtra Pro (กานดาเอ็กซ์" panose="02000506000000020004" pitchFamily="2" charset="-34"/>
              </a:rPr>
              <a:t>3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KandaExtra Pro (กานดาเอ็กซ์" panose="02000506000000020004" pitchFamily="2" charset="-34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id="{1E1CFCC2-DF81-4905-A1FC-AE8B82048752}"/>
              </a:ext>
            </a:extLst>
          </p:cNvPr>
          <p:cNvSpPr txBox="1"/>
          <p:nvPr/>
        </p:nvSpPr>
        <p:spPr>
          <a:xfrm>
            <a:off x="2686151" y="5380198"/>
            <a:ext cx="84878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n w="10160">
                  <a:noFill/>
                  <a:prstDash val="solid"/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สำรวจความพร้อมการเข้าถึงการเรียนของนักเรียนและผู้ปกครอง ด้านอุปกรณ์  คลื่นสัญญาณ และเวลา</a:t>
            </a:r>
          </a:p>
          <a:p>
            <a:pPr lvl="1"/>
            <a:endParaRPr lang="en-US" sz="3600" b="1" cap="none" dirty="0">
              <a:ln w="10160">
                <a:noFill/>
                <a:prstDash val="solid"/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xmlns="" id="{55A9DE8A-3843-43E8-B3AA-BF9FFF05997A}"/>
              </a:ext>
            </a:extLst>
          </p:cNvPr>
          <p:cNvSpPr/>
          <p:nvPr/>
        </p:nvSpPr>
        <p:spPr>
          <a:xfrm>
            <a:off x="1134435" y="128921"/>
            <a:ext cx="952536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300" dirty="0"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บทบาทหน้าที่ของ</a:t>
            </a:r>
            <a:r>
              <a:rPr lang="th-TH" sz="4400" b="1" spc="300" dirty="0">
                <a:solidFill>
                  <a:srgbClr val="FF9933"/>
                </a:solidFill>
                <a:latin typeface="Anantason" pitchFamily="2" charset="-34"/>
                <a:cs typeface="Anantason" pitchFamily="2" charset="-34"/>
              </a:rPr>
              <a:t>โรงเรียน</a:t>
            </a:r>
            <a:endParaRPr lang="th-TH" sz="4000" b="1" spc="300" dirty="0">
              <a:solidFill>
                <a:srgbClr val="FF9933"/>
              </a:solidFill>
              <a:latin typeface="Anantason" pitchFamily="2" charset="-34"/>
              <a:cs typeface="Anantason" pitchFamily="2" charset="-34"/>
            </a:endParaRPr>
          </a:p>
          <a:p>
            <a:pPr algn="ctr"/>
            <a:r>
              <a:rPr lang="th-TH" sz="3200" b="1" cap="none" spc="300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nantason" pitchFamily="2" charset="-34"/>
                <a:cs typeface="Anantason" pitchFamily="2" charset="-34"/>
              </a:rPr>
              <a:t>การเตรียมความพร้อมของผู้อำนวยการโรงเรียน</a:t>
            </a:r>
            <a:endParaRPr lang="en-US" sz="3200" b="1" cap="none" spc="300" dirty="0">
              <a:ln w="10160">
                <a:noFill/>
                <a:prstDash val="solid"/>
              </a:ln>
              <a:solidFill>
                <a:srgbClr val="0070C0"/>
              </a:solidFill>
              <a:latin typeface="Anantason" pitchFamily="2" charset="-34"/>
              <a:cs typeface="Anantas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693</Words>
  <Application>Microsoft Office PowerPoint</Application>
  <PresentationFormat>กำหนดเอง</PresentationFormat>
  <Paragraphs>134</Paragraphs>
  <Slides>23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34" baseType="lpstr">
      <vt:lpstr>Arial</vt:lpstr>
      <vt:lpstr>Angsana New</vt:lpstr>
      <vt:lpstr>Anantason ExtraCondensed</vt:lpstr>
      <vt:lpstr>PSL KandaExtra Pro (กานดาเอ็กซ์</vt:lpstr>
      <vt:lpstr>TH SarabunPSK</vt:lpstr>
      <vt:lpstr>Cordia New</vt:lpstr>
      <vt:lpstr>Calibri Light</vt:lpstr>
      <vt:lpstr>Anantason</vt:lpstr>
      <vt:lpstr>Calibri</vt:lpstr>
      <vt:lpstr>Anatole Display SSi</vt:lpstr>
      <vt:lpstr>Office Theme</vt:lpstr>
      <vt:lpstr>งานนำเสนอ PowerPoint</vt:lpstr>
      <vt:lpstr>งานนำเสนอ PowerPoint</vt:lpstr>
      <vt:lpstr>การจัดการเรียนการสอน ในสถานการณ์การแพร่ระบาดของโรคติดเชื้อไวรัสโคโรนา 2019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narongsak po-ong</dc:creator>
  <cp:lastModifiedBy>User</cp:lastModifiedBy>
  <cp:revision>119</cp:revision>
  <cp:lastPrinted>2020-12-25T05:47:02Z</cp:lastPrinted>
  <dcterms:created xsi:type="dcterms:W3CDTF">2020-03-23T14:06:25Z</dcterms:created>
  <dcterms:modified xsi:type="dcterms:W3CDTF">2021-01-06T01:58:20Z</dcterms:modified>
</cp:coreProperties>
</file>